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6"/>
    <p:sldMasterId id="214748367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  <p:embeddedFont>
      <p:font typeface="Roboto Light"/>
      <p:regular r:id="rId37"/>
      <p:bold r:id="rId38"/>
      <p:italic r:id="rId39"/>
      <p:boldItalic r:id="rId40"/>
    </p:embeddedFont>
    <p:embeddedFont>
      <p:font typeface="Oswald"/>
      <p:regular r:id="rId41"/>
      <p:bold r:id="rId42"/>
    </p:embeddedFont>
    <p:embeddedFont>
      <p:font typeface="Open Sans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rinivas Inventa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9613483-EF32-4053-8146-EB4583A59653}">
  <a:tblStyle styleId="{79613483-EF32-4053-8146-EB4583A5965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Light-boldItalic.fntdata"/><Relationship Id="rId20" Type="http://schemas.openxmlformats.org/officeDocument/2006/relationships/slide" Target="slides/slide12.xml"/><Relationship Id="rId42" Type="http://schemas.openxmlformats.org/officeDocument/2006/relationships/font" Target="fonts/Oswald-bold.fntdata"/><Relationship Id="rId41" Type="http://schemas.openxmlformats.org/officeDocument/2006/relationships/font" Target="fonts/Oswald-regular.fntdata"/><Relationship Id="rId22" Type="http://schemas.openxmlformats.org/officeDocument/2006/relationships/slide" Target="slides/slide14.xml"/><Relationship Id="rId44" Type="http://schemas.openxmlformats.org/officeDocument/2006/relationships/font" Target="fonts/OpenSans-bold.fntdata"/><Relationship Id="rId21" Type="http://schemas.openxmlformats.org/officeDocument/2006/relationships/slide" Target="slides/slide13.xml"/><Relationship Id="rId43" Type="http://schemas.openxmlformats.org/officeDocument/2006/relationships/font" Target="fonts/OpenSans-regular.fntdata"/><Relationship Id="rId24" Type="http://schemas.openxmlformats.org/officeDocument/2006/relationships/slide" Target="slides/slide16.xml"/><Relationship Id="rId46" Type="http://schemas.openxmlformats.org/officeDocument/2006/relationships/font" Target="fonts/OpenSans-boldItalic.fntdata"/><Relationship Id="rId23" Type="http://schemas.openxmlformats.org/officeDocument/2006/relationships/slide" Target="slides/slide15.xml"/><Relationship Id="rId45" Type="http://schemas.openxmlformats.org/officeDocument/2006/relationships/font" Target="fonts/OpenSa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2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Roboto-regular.fntdata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font" Target="fonts/Roboto-italic.fntdata"/><Relationship Id="rId12" Type="http://schemas.openxmlformats.org/officeDocument/2006/relationships/slide" Target="slides/slide4.xml"/><Relationship Id="rId34" Type="http://schemas.openxmlformats.org/officeDocument/2006/relationships/font" Target="fonts/Roboto-bold.fntdata"/><Relationship Id="rId15" Type="http://schemas.openxmlformats.org/officeDocument/2006/relationships/slide" Target="slides/slide7.xml"/><Relationship Id="rId37" Type="http://schemas.openxmlformats.org/officeDocument/2006/relationships/font" Target="fonts/RobotoLight-regular.fntdata"/><Relationship Id="rId14" Type="http://schemas.openxmlformats.org/officeDocument/2006/relationships/slide" Target="slides/slide6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9.xml"/><Relationship Id="rId39" Type="http://schemas.openxmlformats.org/officeDocument/2006/relationships/font" Target="fonts/RobotoLight-italic.fntdata"/><Relationship Id="rId16" Type="http://schemas.openxmlformats.org/officeDocument/2006/relationships/slide" Target="slides/slide8.xml"/><Relationship Id="rId38" Type="http://schemas.openxmlformats.org/officeDocument/2006/relationships/font" Target="fonts/RobotoLight-bold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1-27T07:55:14.060">
    <p:pos x="6000" y="0"/>
    <p:text>National Workshop on Prefabricated Buildings and Construction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p18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p19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20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22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0700" y="445036"/>
            <a:ext cx="1371600" cy="4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0700" y="445036"/>
            <a:ext cx="1371600" cy="4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0" name="Google Shape;70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1900" y="305061"/>
            <a:ext cx="1828801" cy="658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0700" y="445036"/>
            <a:ext cx="1371600" cy="4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0700" y="445036"/>
            <a:ext cx="1371600" cy="4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0700" y="445036"/>
            <a:ext cx="1371600" cy="4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1" name="Google Shape;91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2" name="Google Shape;92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0700" y="445036"/>
            <a:ext cx="1371600" cy="4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8" name="Google Shape;9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0700" y="445036"/>
            <a:ext cx="1371600" cy="4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" name="Google Shape;101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0700" y="445036"/>
            <a:ext cx="1371600" cy="4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idx="12" type="sldNum"/>
          </p:nvPr>
        </p:nvSpPr>
        <p:spPr>
          <a:xfrm>
            <a:off x="8245186" y="4885387"/>
            <a:ext cx="1779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type="ctrTitle"/>
          </p:nvPr>
        </p:nvSpPr>
        <p:spPr>
          <a:xfrm>
            <a:off x="311700" y="1453450"/>
            <a:ext cx="8520600" cy="13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PRECAST PLANT SETUP, FUNCTIONING &amp; LOGISTICAL REQUIREMENTS</a:t>
            </a:r>
            <a:endParaRPr b="1" sz="35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1" name="Google Shape;111;p26"/>
          <p:cNvSpPr txBox="1"/>
          <p:nvPr>
            <p:ph idx="1" type="subTitle"/>
          </p:nvPr>
        </p:nvSpPr>
        <p:spPr>
          <a:xfrm>
            <a:off x="6762875" y="3099600"/>
            <a:ext cx="20694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224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By,</a:t>
            </a:r>
            <a:endParaRPr b="1" sz="122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224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Mr. C Satyanarayana</a:t>
            </a:r>
            <a:endParaRPr b="1" sz="122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14"/>
              <a:buNone/>
            </a:pPr>
            <a:r>
              <a:rPr b="1" lang="en" sz="1224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(MD, Inventaa Industries)</a:t>
            </a:r>
            <a:endParaRPr b="1" sz="122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/>
        </p:nvSpPr>
        <p:spPr>
          <a:xfrm>
            <a:off x="405125" y="288975"/>
            <a:ext cx="6958800" cy="59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73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AUTOMATED CONCRETE DISTRIBUTION SYSTEM</a:t>
            </a:r>
            <a:endParaRPr b="0" i="0" sz="2800" u="none" cap="none" strike="noStrike"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5" name="Google Shape;17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39275"/>
            <a:ext cx="5269101" cy="395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3901" y="1039275"/>
            <a:ext cx="3417699" cy="256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35"/>
          <p:cNvSpPr txBox="1"/>
          <p:nvPr/>
        </p:nvSpPr>
        <p:spPr>
          <a:xfrm>
            <a:off x="5573900" y="3663350"/>
            <a:ext cx="34176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Shuttle discharges concrete into the distributor machine (Left)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Distributor moves in X-Y direction to provide concrete to the Extruder Machine anywhere along the 120m bed (Up)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963" y="-2287"/>
            <a:ext cx="6857969" cy="514807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6"/>
          <p:cNvSpPr txBox="1"/>
          <p:nvPr/>
        </p:nvSpPr>
        <p:spPr>
          <a:xfrm>
            <a:off x="1099550" y="4317000"/>
            <a:ext cx="6958800" cy="59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Production capacity of 7,750 sq.ft. Hollow Core Prestressed Slabs. 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Thicknesses of slabs from 120mm up to 400mm.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963" y="-2287"/>
            <a:ext cx="6857967" cy="514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7"/>
          <p:cNvSpPr txBox="1"/>
          <p:nvPr/>
        </p:nvSpPr>
        <p:spPr>
          <a:xfrm>
            <a:off x="1099550" y="4339125"/>
            <a:ext cx="6958800" cy="57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40 nos. Tables of 4m x 8m for production of load bearing walls, facade walls, filigree slabs and small columns and beams. 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EE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13" y="-2287"/>
            <a:ext cx="6857968" cy="51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8"/>
          <p:cNvSpPr txBox="1"/>
          <p:nvPr/>
        </p:nvSpPr>
        <p:spPr>
          <a:xfrm>
            <a:off x="1099550" y="4125125"/>
            <a:ext cx="6958800" cy="78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Production of reinforced columns and reinforced/prestressed beams. These are done either on steel tables (4m x 8m) or on special casting beds which are 120m long. 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38"/>
          <p:cNvSpPr txBox="1"/>
          <p:nvPr/>
        </p:nvSpPr>
        <p:spPr>
          <a:xfrm>
            <a:off x="2301050" y="621050"/>
            <a:ext cx="2070000" cy="907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Abutment for producing up to 1.2m x 1.2m wide prestressed beams.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38"/>
          <p:cNvCxnSpPr>
            <a:stCxn id="199" idx="2"/>
          </p:cNvCxnSpPr>
          <p:nvPr/>
        </p:nvCxnSpPr>
        <p:spPr>
          <a:xfrm flipH="1">
            <a:off x="3279350" y="1528850"/>
            <a:ext cx="56700" cy="5256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1" name="Google Shape;20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13" y="-2287"/>
            <a:ext cx="6857968" cy="514807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 txBox="1"/>
          <p:nvPr/>
        </p:nvSpPr>
        <p:spPr>
          <a:xfrm>
            <a:off x="1099550" y="4324375"/>
            <a:ext cx="6958800" cy="59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Fully Automatic Aerated Autoclaved Concrete Plant with one of India’s largest capacity of producing up to 2,000m3 of AAC Blocks per day.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6250" y="351450"/>
            <a:ext cx="1828799" cy="18287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063" y="351462"/>
            <a:ext cx="1938527" cy="18287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0" name="Google Shape;21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3875" y="-2287"/>
            <a:ext cx="6876352" cy="514807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0"/>
          <p:cNvSpPr txBox="1"/>
          <p:nvPr/>
        </p:nvSpPr>
        <p:spPr>
          <a:xfrm>
            <a:off x="508700" y="4220600"/>
            <a:ext cx="8126700" cy="62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Fully Automatic Concrete Paver Block Plant from Rekers (Germany) with capacity of producing black, grey and coloured paver blocks with plain and sand blasted finish in various shapes.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8538" y="-2287"/>
            <a:ext cx="6400800" cy="51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1"/>
          <p:cNvSpPr txBox="1"/>
          <p:nvPr/>
        </p:nvSpPr>
        <p:spPr>
          <a:xfrm>
            <a:off x="878150" y="4125125"/>
            <a:ext cx="7180200" cy="78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In-house fabrication shop for preparation of moulds, shuttering and side forms. Experience in fabrication of precast casting moulds, silos and special steel fabrication items for captive use.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CENTRAL PRECAST PLANT #2</a:t>
            </a:r>
            <a:endParaRPr sz="1400"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0" name="Google Shape;230;p42"/>
          <p:cNvSpPr txBox="1"/>
          <p:nvPr/>
        </p:nvSpPr>
        <p:spPr>
          <a:xfrm>
            <a:off x="311700" y="1032800"/>
            <a:ext cx="80886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Location – Hyderabad, Telangana State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Total Plant Area – 10.50 acres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PC Plant Area - 7 acres 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Concrete Production Capacity - 2 Batching Plants (Batch Sizes - 1.25m</a:t>
            </a:r>
            <a:r>
              <a:rPr b="0" baseline="3000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, 0.5m</a:t>
            </a:r>
            <a:r>
              <a:rPr b="0" baseline="3000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42"/>
          <p:cNvSpPr txBox="1"/>
          <p:nvPr/>
        </p:nvSpPr>
        <p:spPr>
          <a:xfrm>
            <a:off x="441925" y="2611975"/>
            <a:ext cx="4398600" cy="24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sng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Precast Machinery and Moulds</a:t>
            </a:r>
            <a:endParaRPr b="1" i="0" sz="1200" u="sng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Elematic - Hollow Core Slabs – 5 x 120m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Elematic KVT Line - 9 tables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Circulation Line - 45 tables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Staircases – 2 x double molds (4 flights)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42"/>
          <p:cNvSpPr txBox="1"/>
          <p:nvPr/>
        </p:nvSpPr>
        <p:spPr>
          <a:xfrm>
            <a:off x="4692700" y="2591600"/>
            <a:ext cx="4278000" cy="2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sng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Other Equipment</a:t>
            </a:r>
            <a:endParaRPr b="1" i="0" sz="1200" u="sng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Tower &amp; Mobile Cranes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Overhead Cranes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Batching &amp; Mixing Plants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Boom Placer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Loader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762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3"/>
          <p:cNvPicPr preferRelativeResize="0"/>
          <p:nvPr/>
        </p:nvPicPr>
        <p:blipFill rotWithShape="1">
          <a:blip r:embed="rId3">
            <a:alphaModFix/>
          </a:blip>
          <a:srcRect b="25003" l="15627" r="9698" t="0"/>
          <a:stretch/>
        </p:blipFill>
        <p:spPr>
          <a:xfrm>
            <a:off x="1149825" y="-2287"/>
            <a:ext cx="6844347" cy="514807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3"/>
          <p:cNvSpPr txBox="1"/>
          <p:nvPr/>
        </p:nvSpPr>
        <p:spPr>
          <a:xfrm>
            <a:off x="1092600" y="4376150"/>
            <a:ext cx="6958800" cy="61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Production capacity of 7,750 sq.ft. Hollow Core Prestressed Slabs.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Thicknesses from 120mm up to 400mm.</a:t>
            </a:r>
            <a:endParaRPr b="0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0" name="Google Shape;24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825" y="2464150"/>
            <a:ext cx="2286000" cy="1714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" name="Google Shape;24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4"/>
          <p:cNvPicPr preferRelativeResize="0"/>
          <p:nvPr/>
        </p:nvPicPr>
        <p:blipFill rotWithShape="1">
          <a:blip r:embed="rId3">
            <a:alphaModFix/>
          </a:blip>
          <a:srcRect b="0" l="2679" r="21625" t="24998"/>
          <a:stretch/>
        </p:blipFill>
        <p:spPr>
          <a:xfrm>
            <a:off x="1111413" y="0"/>
            <a:ext cx="692117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/>
          <p:cNvSpPr txBox="1"/>
          <p:nvPr/>
        </p:nvSpPr>
        <p:spPr>
          <a:xfrm>
            <a:off x="1092600" y="4376150"/>
            <a:ext cx="6958800" cy="61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Fully automatic 45 table circulation line along with KVT (Multi-Function Wagon) Line for production of Walls and Reinforced Slabs </a:t>
            </a:r>
            <a:endParaRPr b="1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44"/>
          <p:cNvPicPr preferRelativeResize="0"/>
          <p:nvPr/>
        </p:nvPicPr>
        <p:blipFill rotWithShape="1">
          <a:blip r:embed="rId4">
            <a:alphaModFix/>
          </a:blip>
          <a:srcRect b="38513" l="25725" r="26863" t="22642"/>
          <a:stretch/>
        </p:blipFill>
        <p:spPr>
          <a:xfrm>
            <a:off x="5328025" y="144775"/>
            <a:ext cx="2563099" cy="279999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9" name="Google Shape;24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311700" y="232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ABOUT INVENTAA INDUSTRIES</a:t>
            </a:r>
            <a:endParaRPr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>
                <a:solidFill>
                  <a:srgbClr val="FFFEE6"/>
                </a:solidFill>
                <a:latin typeface="Oswald"/>
                <a:ea typeface="Oswald"/>
                <a:cs typeface="Oswald"/>
                <a:sym typeface="Oswald"/>
              </a:rPr>
              <a:t>SINCE 1979</a:t>
            </a:r>
            <a:endParaRPr>
              <a:solidFill>
                <a:srgbClr val="FFFEE6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solidFill>
                <a:srgbClr val="FFFEE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311700" y="963125"/>
            <a:ext cx="8520600" cy="31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Inventaa Industries was established by Mr. C Satyanarayana, a chemical engineer, in 1979. The company started with manufacturing of Bulk Drugs &amp; Fine Chemicals.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USFDA Approved facility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No. 1 exporter of specific APIs to the US Market (80% market share)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Diversified businesses in the field of Agro Products.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Number 1 producer of Button mushrooms in India.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Completely “Cloud Controlled” production system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Setup Building Product Division in 2016 - Largest installed capacity in India. 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All core machinery imported from industry leaders; Elematic (Finland) for precast machinery, Rekers (Germany) for Designer Pavers and Dutch technology for AAC Blocks.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300">
              <a:solidFill>
                <a:srgbClr val="25282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8" name="Google Shape;11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5"/>
          <p:cNvPicPr preferRelativeResize="0"/>
          <p:nvPr/>
        </p:nvPicPr>
        <p:blipFill rotWithShape="1">
          <a:blip r:embed="rId3">
            <a:alphaModFix/>
          </a:blip>
          <a:srcRect b="24997" l="10399" r="14299" t="0"/>
          <a:stretch/>
        </p:blipFill>
        <p:spPr>
          <a:xfrm>
            <a:off x="1307000" y="132725"/>
            <a:ext cx="6707675" cy="501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5"/>
          <p:cNvSpPr txBox="1"/>
          <p:nvPr/>
        </p:nvSpPr>
        <p:spPr>
          <a:xfrm>
            <a:off x="1092613" y="4601575"/>
            <a:ext cx="6958800" cy="38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15m x 160m long, dedicated stockyard and loading bay for precast elements.</a:t>
            </a:r>
            <a:endParaRPr b="1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MOBILE/SITE BASED PRECAST PLANT</a:t>
            </a:r>
            <a:endParaRPr sz="2400"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2" name="Google Shape;262;p46"/>
          <p:cNvSpPr txBox="1"/>
          <p:nvPr/>
        </p:nvSpPr>
        <p:spPr>
          <a:xfrm>
            <a:off x="351525" y="1116525"/>
            <a:ext cx="4041000" cy="3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Location 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– Peddapuram, Andhra Pradesh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Plant Area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 – 4 acres for PC Plant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7620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Precast Elements - </a:t>
            </a:r>
            <a:endParaRPr b="1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Columns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Reinforced Beams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Load Bearing Walls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Staircases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t/>
            </a:r>
            <a:endParaRPr b="0" i="0" sz="1200" u="sng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Machinery &amp; Moulds - </a:t>
            </a:r>
            <a:endParaRPr b="1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Casting Tables – 15 nos. 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Staircase Mould – 2 nos.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t/>
            </a:r>
            <a:endParaRPr b="0" i="0" sz="1200" u="sng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Project - </a:t>
            </a:r>
            <a:endParaRPr b="1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Construction of Mall at Rajahmundry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76200" lvl="0" marL="9144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46"/>
          <p:cNvSpPr txBox="1"/>
          <p:nvPr/>
        </p:nvSpPr>
        <p:spPr>
          <a:xfrm>
            <a:off x="4572000" y="1093925"/>
            <a:ext cx="4041000" cy="3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Location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 – Bhubaneswar, Odisha			          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Plant Area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 – 12 acres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sng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Precast Elements -  </a:t>
            </a:r>
            <a:endParaRPr b="1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Columns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Reinforced Beams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Load Bearing Walls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ACOTEC Precast Partition Walls (Permanent Setup)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Staircases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sng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Machinery &amp; Moulds - </a:t>
            </a:r>
            <a:endParaRPr b="1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Elematic - Acotec Line – Partition Walls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Casting Tables - 33 tables - 4m x 8m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Staircases – 4 nos.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Project - </a:t>
            </a:r>
            <a:endParaRPr b="1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- Construction of 5.50 lac sq.ft. of low-rise affordable housing project. Total 1320 no. of housing units.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762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188" y="152413"/>
            <a:ext cx="362902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7"/>
          <p:cNvPicPr preferRelativeResize="0"/>
          <p:nvPr/>
        </p:nvPicPr>
        <p:blipFill rotWithShape="1">
          <a:blip r:embed="rId4">
            <a:alphaModFix/>
          </a:blip>
          <a:srcRect b="0" l="0" r="24505" t="0"/>
          <a:stretch/>
        </p:blipFill>
        <p:spPr>
          <a:xfrm>
            <a:off x="3973225" y="153163"/>
            <a:ext cx="4880801" cy="4837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7"/>
          <p:cNvSpPr txBox="1"/>
          <p:nvPr/>
        </p:nvSpPr>
        <p:spPr>
          <a:xfrm>
            <a:off x="0" y="246375"/>
            <a:ext cx="9144000" cy="79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marR="5876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300" u="sng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Precast Plant #4, Site Based Plant, Bhubaneswar, Odisha. </a:t>
            </a:r>
            <a:endParaRPr b="1" i="0" sz="1300" u="sng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marR="5876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3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In addition to the site based plant we also have a permanent factory based plant for the production of Precast Partition Wall Panels (Acotec Walls)</a:t>
            </a:r>
            <a:endParaRPr b="1" i="0" sz="13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8"/>
          <p:cNvSpPr txBox="1"/>
          <p:nvPr>
            <p:ph idx="1" type="body"/>
          </p:nvPr>
        </p:nvSpPr>
        <p:spPr>
          <a:xfrm>
            <a:off x="311700" y="1015800"/>
            <a:ext cx="8520600" cy="31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One of the key aspects to determine while setting up a precast plant the logistic plan. This consists of deliberation on the following points - 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Space requirements of factory shed, B&amp;M Plant, Aggregate storage, lab, stores etc..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Material movement (raw material &amp; finished goods)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Logistics inside production hall (safety and ease of manpower and material movement) 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Handling of produced elements and shifting to the stockyard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Future expansion plans &amp; contingencies 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None/>
            </a:pPr>
            <a:r>
              <a:t/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48"/>
          <p:cNvSpPr txBox="1"/>
          <p:nvPr>
            <p:ph type="title"/>
          </p:nvPr>
        </p:nvSpPr>
        <p:spPr>
          <a:xfrm>
            <a:off x="311700" y="390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PRECAST PLANT LOGISTICS</a:t>
            </a:r>
            <a:endParaRPr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solidFill>
                <a:srgbClr val="FFFEE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/>
          <p:nvPr>
            <p:ph type="title"/>
          </p:nvPr>
        </p:nvSpPr>
        <p:spPr>
          <a:xfrm>
            <a:off x="311700" y="2150850"/>
            <a:ext cx="8520600" cy="17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Thank you!</a:t>
            </a:r>
            <a:endParaRPr sz="2800">
              <a:solidFill>
                <a:srgbClr val="25282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5" name="Google Shape;285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idx="1" type="body"/>
          </p:nvPr>
        </p:nvSpPr>
        <p:spPr>
          <a:xfrm>
            <a:off x="311700" y="1015800"/>
            <a:ext cx="8520600" cy="31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just">
              <a:lnSpc>
                <a:spcPct val="200000"/>
              </a:lnSpc>
              <a:spcBef>
                <a:spcPts val="200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Installed capacity of 6 mn sqft/year to construct all types of buildings.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04 Nos. of Precast Plants - </a:t>
            </a:r>
            <a:r>
              <a:rPr i="1"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Largest Installed Capacity in India</a:t>
            </a:r>
            <a:endParaRPr i="1"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04 nos. Elematic E9 Extruders - </a:t>
            </a:r>
            <a:r>
              <a:rPr i="1"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Maximum numbers in India</a:t>
            </a:r>
            <a:endParaRPr i="1"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03 nos. Elematic Concrete Shuttles for Automated Concrete Distribution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AAC Plant, fully Automatic - </a:t>
            </a:r>
            <a:r>
              <a:rPr i="1"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Largest capacity in India -  2,000 m</a:t>
            </a:r>
            <a:r>
              <a:rPr baseline="30000" i="1"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i="1"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/day</a:t>
            </a: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Designer Pavers Plant - 56,000 sq.ft. per day - </a:t>
            </a:r>
            <a:r>
              <a:rPr i="1" lang="en" sz="1300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black, grey, coloured with normal and sand blasted finish.</a:t>
            </a:r>
            <a:endParaRPr i="1" sz="1300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8"/>
          <p:cNvSpPr txBox="1"/>
          <p:nvPr>
            <p:ph type="title"/>
          </p:nvPr>
        </p:nvSpPr>
        <p:spPr>
          <a:xfrm>
            <a:off x="311700" y="390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PRECAST CONCRETE DIVISION</a:t>
            </a:r>
            <a:endParaRPr>
              <a:solidFill>
                <a:srgbClr val="FFFEE6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solidFill>
                <a:srgbClr val="FFFEE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MISSION &amp; VISION STATEMENT</a:t>
            </a:r>
            <a:endParaRPr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solidFill>
                <a:srgbClr val="FFFEE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1" name="Google Shape;131;p29"/>
          <p:cNvSpPr txBox="1"/>
          <p:nvPr/>
        </p:nvSpPr>
        <p:spPr>
          <a:xfrm>
            <a:off x="311700" y="1185200"/>
            <a:ext cx="8088600" cy="30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OUR MISSION: </a:t>
            </a:r>
            <a:endParaRPr b="1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Inventaa has a mission of providing high-quality and sustainable precast construction services and building products to our clients through the use of modern technology and automation. </a:t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The management is focused on continuous process improvement, highest business standards, work ethics and corporate citizenship.</a:t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OUR VISION:</a:t>
            </a:r>
            <a:r>
              <a:rPr b="0" i="0" lang="en" sz="14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To be the most innovative sustainable and reliable producer, manufacturer, services and solution provider in each of our business verticals.</a:t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>
            <p:ph type="title"/>
          </p:nvPr>
        </p:nvSpPr>
        <p:spPr>
          <a:xfrm>
            <a:off x="311700" y="358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TYPES OF ELEMENTS &amp; MOULDS</a:t>
            </a:r>
            <a:endParaRPr sz="2400"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9" name="Google Shape;139;p30"/>
          <p:cNvGraphicFramePr/>
          <p:nvPr/>
        </p:nvGraphicFramePr>
        <p:xfrm>
          <a:off x="574225" y="1068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{79613483-EF32-4053-8146-EB4583A59653}</a:tableStyleId>
              </a:tblPr>
              <a:tblGrid>
                <a:gridCol w="3913175"/>
                <a:gridCol w="3913175"/>
              </a:tblGrid>
              <a:tr h="442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Type of element </a:t>
                      </a:r>
                      <a:endParaRPr b="1"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Mould needed</a:t>
                      </a:r>
                      <a:endParaRPr b="1"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Walls - Load Bearing, Non-load Bearing, Internal, Facade.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Casting Tables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Columns &amp; Beams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Fabricated Moulds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HCS - Hollow core slabs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HCS beds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Prestressed Beams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Casting beds with prestressing abutments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Staircase - Flights and Landings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Staircase moulds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Special elements (Ex: Troughs, Purlins, I-beams)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Specialised moulds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>
            <p:ph idx="4294967295" type="title"/>
          </p:nvPr>
        </p:nvSpPr>
        <p:spPr>
          <a:xfrm>
            <a:off x="0" y="1790700"/>
            <a:ext cx="91440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800" u="sng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TYPES OF PRECAST PLANTS</a:t>
            </a:r>
            <a:endParaRPr>
              <a:solidFill>
                <a:srgbClr val="25282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800">
              <a:solidFill>
                <a:srgbClr val="FFFEE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5" name="Google Shape;1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type="title"/>
          </p:nvPr>
        </p:nvSpPr>
        <p:spPr>
          <a:xfrm>
            <a:off x="311700" y="378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TYPES OF PRECAST PLANTS</a:t>
            </a:r>
            <a:endParaRPr sz="2400"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1" name="Google Shape;15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32"/>
          <p:cNvSpPr txBox="1"/>
          <p:nvPr/>
        </p:nvSpPr>
        <p:spPr>
          <a:xfrm>
            <a:off x="311700" y="1032800"/>
            <a:ext cx="8088600" cy="3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Central precast plant.</a:t>
            </a:r>
            <a:endParaRPr b="1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Central precast plants will be having a huge capacity to feed multiple project within 300-500 km radius.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Mobile/Site based plant</a:t>
            </a:r>
            <a:endParaRPr b="1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Based on the project location, requirements and feasibility, we choose the mobile precast plant.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Mobile/Site based precast plant is generally adapted, where adequate space is available at project location.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To overcome the constraints on the transportation of precast elements to reduce cast and time.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At Inventaa Industries we have,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Central precast plants at Keesara, Hyderabad and Bhubaneswar.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Mobile/Site based precast plants at Peddapuram and Bhubaneswar.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5757"/>
                </a:solidFill>
                <a:latin typeface="Oswald"/>
                <a:ea typeface="Oswald"/>
                <a:cs typeface="Oswald"/>
                <a:sym typeface="Oswald"/>
              </a:rPr>
              <a:t>CENTRAL PRECAST PLANT #1</a:t>
            </a:r>
            <a:endParaRPr sz="1400"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FF575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8" name="Google Shape;158;p33"/>
          <p:cNvSpPr txBox="1"/>
          <p:nvPr/>
        </p:nvSpPr>
        <p:spPr>
          <a:xfrm>
            <a:off x="311700" y="1032800"/>
            <a:ext cx="80886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Location – Keesara, Andhra Pradesh 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Total Plant Area – 60+ acres   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PC Plant Area - 28 acres for Precast Plant , 2 Lac. sq.ft. covered building area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 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Concrete Production Capacity - 3 Batching Plants (Batch Sizes - 1.5m</a:t>
            </a:r>
            <a:r>
              <a:rPr b="0" baseline="3000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, 1.0m</a:t>
            </a:r>
            <a:r>
              <a:rPr b="0" baseline="3000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, 1.0m</a:t>
            </a:r>
            <a:r>
              <a:rPr b="0" baseline="3000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33"/>
          <p:cNvSpPr txBox="1"/>
          <p:nvPr/>
        </p:nvSpPr>
        <p:spPr>
          <a:xfrm>
            <a:off x="441925" y="2611975"/>
            <a:ext cx="4398600" cy="24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sng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Precast Machinery and Moulds</a:t>
            </a:r>
            <a:endParaRPr b="1" i="0" sz="1200" u="sng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Elematic - Hollow Core Slabs – 5 x 120m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Casting Tables – 40 nos (4m x 8m) 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Prestressed Beam/Column Line – 1 x 120m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Staircases – 8 nos.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AAC – Dutch System – Up to 2,000m</a:t>
            </a:r>
            <a:r>
              <a:rPr b="0" baseline="3000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/day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Rekers (Germany) - Pavers - 56,000ft</a:t>
            </a:r>
            <a:r>
              <a:rPr b="0" baseline="3000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0" baseline="3000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762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33"/>
          <p:cNvSpPr txBox="1"/>
          <p:nvPr/>
        </p:nvSpPr>
        <p:spPr>
          <a:xfrm>
            <a:off x="4692700" y="2591600"/>
            <a:ext cx="4278000" cy="2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sng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Other Equipment</a:t>
            </a:r>
            <a:endParaRPr b="1" i="0" sz="1200" u="sng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Tower &amp; Mobile Cranes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Overhead Cranes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Batching &amp; Mixing Plants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Boom Placers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Trailers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800"/>
              <a:buFont typeface="Roboto"/>
              <a:buChar char="●"/>
            </a:pPr>
            <a:r>
              <a:rPr b="0" i="0" lang="en" sz="1200" u="none" cap="none" strike="noStrike">
                <a:solidFill>
                  <a:srgbClr val="252827"/>
                </a:solidFill>
                <a:latin typeface="Roboto"/>
                <a:ea typeface="Roboto"/>
                <a:cs typeface="Roboto"/>
                <a:sym typeface="Roboto"/>
              </a:rPr>
              <a:t>JCB/Loaders</a:t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762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827"/>
              </a:buClr>
              <a:buSzPts val="1200"/>
              <a:buFont typeface="Roboto"/>
              <a:buChar char=" "/>
            </a:pPr>
            <a:r>
              <a:t/>
            </a:r>
            <a:endParaRPr b="0" i="0" sz="1200" u="none" cap="none" strike="noStrike">
              <a:solidFill>
                <a:srgbClr val="2528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4"/>
          <p:cNvPicPr preferRelativeResize="0"/>
          <p:nvPr/>
        </p:nvPicPr>
        <p:blipFill rotWithShape="1">
          <a:blip r:embed="rId3">
            <a:alphaModFix/>
          </a:blip>
          <a:srcRect b="3250" l="0" r="0" t="0"/>
          <a:stretch/>
        </p:blipFill>
        <p:spPr>
          <a:xfrm>
            <a:off x="0" y="0"/>
            <a:ext cx="9143999" cy="511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4"/>
          <p:cNvPicPr preferRelativeResize="0"/>
          <p:nvPr/>
        </p:nvPicPr>
        <p:blipFill rotWithShape="1">
          <a:blip r:embed="rId4">
            <a:alphaModFix/>
          </a:blip>
          <a:srcRect b="5175" l="0" r="0" t="4824"/>
          <a:stretch/>
        </p:blipFill>
        <p:spPr>
          <a:xfrm>
            <a:off x="119400" y="79625"/>
            <a:ext cx="405765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4"/>
          <p:cNvSpPr txBox="1"/>
          <p:nvPr/>
        </p:nvSpPr>
        <p:spPr>
          <a:xfrm>
            <a:off x="4355250" y="79625"/>
            <a:ext cx="4543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73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The precast plant is located on the Hyderabad-Vijayawada Highway, having excellent connectivity to most districts in Telangana State and Andhra Pradesh. Distance between our factory and Vizag is approx. 400 km.</a:t>
            </a:r>
            <a:endParaRPr b="1" i="0" sz="11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2773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277374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252827"/>
                </a:solidFill>
                <a:latin typeface="Open Sans"/>
                <a:ea typeface="Open Sans"/>
                <a:cs typeface="Open Sans"/>
                <a:sym typeface="Open Sans"/>
              </a:rPr>
              <a:t>In order to be self-sustained, we have our own solar power generation of 2 MW for captive consumption. </a:t>
            </a:r>
            <a:endParaRPr b="1" i="0" sz="11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2773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2528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